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Bebas Neue"/>
      <p:regular r:id="rId42"/>
    </p:embeddedFont>
    <p:embeddedFont>
      <p:font typeface="Poppins SemiBold"/>
      <p:regular r:id="rId43"/>
      <p:bold r:id="rId44"/>
      <p:italic r:id="rId45"/>
      <p:boldItalic r:id="rId46"/>
    </p:embeddedFont>
    <p:embeddedFont>
      <p:font typeface="PT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5031D6-A345-4723-8D00-5A986C700081}">
  <a:tblStyle styleId="{755031D6-A345-4723-8D00-5A986C7000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BebasNeue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PoppinsSemiBold-bold.fntdata"/><Relationship Id="rId43" Type="http://schemas.openxmlformats.org/officeDocument/2006/relationships/font" Target="fonts/PoppinsSemiBold-regular.fntdata"/><Relationship Id="rId46" Type="http://schemas.openxmlformats.org/officeDocument/2006/relationships/font" Target="fonts/PoppinsSemiBold-boldItalic.fntdata"/><Relationship Id="rId45" Type="http://schemas.openxmlformats.org/officeDocument/2006/relationships/font" Target="fonts/Poppins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-bold.fntdata"/><Relationship Id="rId47" Type="http://schemas.openxmlformats.org/officeDocument/2006/relationships/font" Target="fonts/PTSans-regular.fntdata"/><Relationship Id="rId49" Type="http://schemas.openxmlformats.org/officeDocument/2006/relationships/font" Target="fonts/PT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a052de2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da052de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da052de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da052de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b108d6ee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b108d6ee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a9055e6b0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a9055e6b0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edc9fe5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aedc9fe5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b108d6e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b108d6e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b24fe953a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b24fe953a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b24fe953a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b24fe953a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a5a4d56a3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a5a4d56a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aedc9fe5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aedc9fe5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b108d6ee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b108d6ee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4e97ef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d4e97ef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b108d6eed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b108d6eed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b115064cf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b115064cf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b24fe953ab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b24fe953a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b24fe953a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b24fe953a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b24fe953ab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b24fe953ab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b24fe953a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b24fe953a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b24fe953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b24fe953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2cdc6cee93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2cdc6cee93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2cdc6cee93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2cdc6cee93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da052de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da052de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d4e97ef0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d4e97ef0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da052de2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da052de2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8c738c58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8c738c58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c738c58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c738c58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8c738c58d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8c738c58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8c738c58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8c738c58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3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3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1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1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2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2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2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23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3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3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3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3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hasCustomPrompt="1"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hasCustomPrompt="1"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2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hasCustomPrompt="1"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5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hasCustomPrompt="1"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5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hasCustomPrompt="1"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5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Relationship Id="rId4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s://github.com/dikshita-git/Research-Project/blob/main/Demo/authentication-authorization/svcacc-rbac/default-role.yaml" TargetMode="External"/><Relationship Id="rId5" Type="http://schemas.openxmlformats.org/officeDocument/2006/relationships/hyperlink" Target="https://github.com/dikshita-git/Research-Project/blob/main/Demo/authentication-authorization/svcacc-rbac/role-binding.ya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gif"/><Relationship Id="rId4" Type="http://schemas.openxmlformats.org/officeDocument/2006/relationships/hyperlink" Target="https://kubernetes.io/docs/concepts/security/controlling-access/" TargetMode="External"/><Relationship Id="rId9" Type="http://schemas.openxmlformats.org/officeDocument/2006/relationships/image" Target="../media/image24.png"/><Relationship Id="rId5" Type="http://schemas.openxmlformats.org/officeDocument/2006/relationships/hyperlink" Target="https://kubernetes.io/docs/concepts/security/controlling-access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Relationship Id="rId11" Type="http://schemas.openxmlformats.org/officeDocument/2006/relationships/image" Target="../media/image21.png"/><Relationship Id="rId10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7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42.png"/><Relationship Id="rId8" Type="http://schemas.openxmlformats.org/officeDocument/2006/relationships/image" Target="../media/image27.png"/><Relationship Id="rId11" Type="http://schemas.openxmlformats.org/officeDocument/2006/relationships/image" Target="../media/image39.png"/><Relationship Id="rId10" Type="http://schemas.openxmlformats.org/officeDocument/2006/relationships/image" Target="../media/image32.png"/><Relationship Id="rId13" Type="http://schemas.openxmlformats.org/officeDocument/2006/relationships/image" Target="../media/image33.png"/><Relationship Id="rId12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loudinfrastructureservices.co.uk/oauth2-vs-openid-whats-the-difference/" TargetMode="External"/><Relationship Id="rId4" Type="http://schemas.openxmlformats.org/officeDocument/2006/relationships/hyperlink" Target="https://sysdig.com/learn-cloud-native/kubernetes-security/kubernetes-rbac/" TargetMode="External"/><Relationship Id="rId9" Type="http://schemas.openxmlformats.org/officeDocument/2006/relationships/hyperlink" Target="https://en.wikipedia.org/wiki/Identity_provider" TargetMode="External"/><Relationship Id="rId5" Type="http://schemas.openxmlformats.org/officeDocument/2006/relationships/hyperlink" Target="https://www.geeksforgeeks.org/types-of-authentication-protocols/" TargetMode="External"/><Relationship Id="rId6" Type="http://schemas.openxmlformats.org/officeDocument/2006/relationships/hyperlink" Target="https://www.strongdm.com/blog/oidc-vs-saml#:~:text=OIDC%3A%20What's%20the%20Difference%3F,to%20obtain%20the%20security%20token" TargetMode="External"/><Relationship Id="rId7" Type="http://schemas.openxmlformats.org/officeDocument/2006/relationships/hyperlink" Target="https://www.varonis.com/blog/what-is-oauth" TargetMode="External"/><Relationship Id="rId8" Type="http://schemas.openxmlformats.org/officeDocument/2006/relationships/hyperlink" Target="https://dinika-15.medium.com/identity-federation-a-brief-introduction-f2f823f8795a" TargetMode="External"/><Relationship Id="rId10" Type="http://schemas.openxmlformats.org/officeDocument/2006/relationships/hyperlink" Target="https://metal-k8s.readthedocs.io/en/latest/developer/architecture/authentication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713225" y="3238450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Presenter   </a:t>
            </a: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</a:rPr>
              <a:t>→</a:t>
            </a:r>
            <a:r>
              <a:rPr lang="en" sz="1100"/>
              <a:t>  Dikshita Kalita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Supervisor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Prof. Dr Martin Leischner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Mentor      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Richard Clauß</a:t>
            </a:r>
            <a:endParaRPr sz="1100"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713225" y="1280525"/>
            <a:ext cx="43386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Comparison between ingress controllers and methods to secure </a:t>
            </a:r>
            <a:r>
              <a:rPr lang="en" sz="1900"/>
              <a:t>applications in </a:t>
            </a:r>
            <a:r>
              <a:rPr lang="en" sz="1900"/>
              <a:t>k3s cluster based on authentication and automated certificates</a:t>
            </a:r>
            <a:endParaRPr sz="1900"/>
          </a:p>
        </p:txBody>
      </p:sp>
      <p:cxnSp>
        <p:nvCxnSpPr>
          <p:cNvPr id="230" name="Google Shape;230;p30"/>
          <p:cNvCxnSpPr/>
          <p:nvPr/>
        </p:nvCxnSpPr>
        <p:spPr>
          <a:xfrm>
            <a:off x="800650" y="28798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/>
          <p:nvPr/>
        </p:nvSpPr>
        <p:spPr>
          <a:xfrm>
            <a:off x="8651925" y="26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42875" rotWithShape="0" algn="bl">
              <a:srgbClr val="9E9E9E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25" y="583925"/>
            <a:ext cx="3625776" cy="36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85" name="Google Shape;385;p3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386" name="Google Shape;386;p3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9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39"/>
          <p:cNvSpPr/>
          <p:nvPr/>
        </p:nvSpPr>
        <p:spPr>
          <a:xfrm>
            <a:off x="2716825" y="2781738"/>
            <a:ext cx="571800" cy="543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1214500" y="2040625"/>
            <a:ext cx="508400" cy="3883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1214500" y="3193025"/>
            <a:ext cx="571800" cy="388500"/>
          </a:xfrm>
          <a:prstGeom prst="horizontalScroll">
            <a:avLst>
              <a:gd fmla="val 125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4107750" y="2276388"/>
            <a:ext cx="1216200" cy="1554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Master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6733250" y="199825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1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6733250" y="2645575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6733250" y="3235438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3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733250" y="403010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7134400" y="3411850"/>
            <a:ext cx="2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7" name="Google Shape;397;p39"/>
          <p:cNvCxnSpPr/>
          <p:nvPr/>
        </p:nvCxnSpPr>
        <p:spPr>
          <a:xfrm>
            <a:off x="6052450" y="21746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39"/>
          <p:cNvCxnSpPr/>
          <p:nvPr/>
        </p:nvCxnSpPr>
        <p:spPr>
          <a:xfrm>
            <a:off x="6052450" y="2828625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9"/>
          <p:cNvCxnSpPr/>
          <p:nvPr/>
        </p:nvCxnSpPr>
        <p:spPr>
          <a:xfrm>
            <a:off x="6052450" y="34118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9"/>
          <p:cNvCxnSpPr/>
          <p:nvPr/>
        </p:nvCxnSpPr>
        <p:spPr>
          <a:xfrm>
            <a:off x="6052450" y="420650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9"/>
          <p:cNvCxnSpPr/>
          <p:nvPr/>
        </p:nvCxnSpPr>
        <p:spPr>
          <a:xfrm>
            <a:off x="6065400" y="2174800"/>
            <a:ext cx="0" cy="20478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9"/>
          <p:cNvCxnSpPr/>
          <p:nvPr/>
        </p:nvCxnSpPr>
        <p:spPr>
          <a:xfrm>
            <a:off x="5323950" y="3053538"/>
            <a:ext cx="769800" cy="3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39"/>
          <p:cNvSpPr/>
          <p:nvPr/>
        </p:nvSpPr>
        <p:spPr>
          <a:xfrm>
            <a:off x="3332800" y="3005575"/>
            <a:ext cx="633600" cy="149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/>
          <p:cNvSpPr/>
          <p:nvPr/>
        </p:nvSpPr>
        <p:spPr>
          <a:xfrm rot="-1121536">
            <a:off x="1832931" y="3235399"/>
            <a:ext cx="633727" cy="149799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/>
          <p:nvPr/>
        </p:nvSpPr>
        <p:spPr>
          <a:xfrm rot="1547322">
            <a:off x="1872367" y="2399515"/>
            <a:ext cx="633715" cy="149606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/>
          <p:cNvSpPr txBox="1"/>
          <p:nvPr/>
        </p:nvSpPr>
        <p:spPr>
          <a:xfrm>
            <a:off x="2819825" y="4334588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Fig: Architecture in bigger picture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66938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9"/>
          <p:cNvSpPr/>
          <p:nvPr/>
        </p:nvSpPr>
        <p:spPr>
          <a:xfrm>
            <a:off x="7061738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74296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7823600" y="1489875"/>
            <a:ext cx="169500" cy="38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8036575" y="1504125"/>
            <a:ext cx="995700" cy="360000"/>
          </a:xfrm>
          <a:prstGeom prst="flowChartAlternateProcess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Image registry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0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20" name="Google Shape;420;p40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Users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421" name="Google Shape;421;p4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40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400" y="1658825"/>
            <a:ext cx="715200" cy="7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40"/>
          <p:cNvCxnSpPr>
            <a:stCxn id="423" idx="2"/>
          </p:cNvCxnSpPr>
          <p:nvPr/>
        </p:nvCxnSpPr>
        <p:spPr>
          <a:xfrm>
            <a:off x="4572000" y="2374025"/>
            <a:ext cx="3900" cy="386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0"/>
          <p:cNvCxnSpPr/>
          <p:nvPr/>
        </p:nvCxnSpPr>
        <p:spPr>
          <a:xfrm flipH="1" rot="10800000">
            <a:off x="2592825" y="2740325"/>
            <a:ext cx="4026300" cy="28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40"/>
          <p:cNvCxnSpPr/>
          <p:nvPr/>
        </p:nvCxnSpPr>
        <p:spPr>
          <a:xfrm>
            <a:off x="2592825" y="2768525"/>
            <a:ext cx="6900" cy="386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40"/>
          <p:cNvCxnSpPr/>
          <p:nvPr/>
        </p:nvCxnSpPr>
        <p:spPr>
          <a:xfrm>
            <a:off x="6619125" y="2740325"/>
            <a:ext cx="9900" cy="380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40"/>
          <p:cNvSpPr txBox="1"/>
          <p:nvPr/>
        </p:nvSpPr>
        <p:spPr>
          <a:xfrm>
            <a:off x="2160675" y="3218200"/>
            <a:ext cx="871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Humans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5916825" y="3154925"/>
            <a:ext cx="1414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37" name="Google Shape;437;p41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</a:t>
            </a:r>
            <a:r>
              <a:rPr lang="en" sz="2400">
                <a:solidFill>
                  <a:schemeClr val="dk2"/>
                </a:solidFill>
              </a:rPr>
              <a:t>1- Humans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38" name="Google Shape;438;p4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41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 txBox="1"/>
          <p:nvPr/>
        </p:nvSpPr>
        <p:spPr>
          <a:xfrm>
            <a:off x="2363775" y="1906238"/>
            <a:ext cx="12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r>
              <a:rPr b="1" lang="en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does not have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2" name="Google Shape;4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5" y="1959425"/>
            <a:ext cx="1898200" cy="1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1"/>
          <p:cNvSpPr txBox="1"/>
          <p:nvPr/>
        </p:nvSpPr>
        <p:spPr>
          <a:xfrm>
            <a:off x="3260675" y="2646725"/>
            <a:ext cx="185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User, profile datab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ase / lookup table to store usernames, passwords to store usernames, passwords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41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3834646" y="1959425"/>
            <a:ext cx="390300" cy="592800"/>
          </a:xfrm>
          <a:prstGeom prst="can">
            <a:avLst>
              <a:gd fmla="val 25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"/>
          <p:cNvSpPr txBox="1"/>
          <p:nvPr/>
        </p:nvSpPr>
        <p:spPr>
          <a:xfrm>
            <a:off x="806838" y="3323300"/>
            <a:ext cx="18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For human users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7" name="Google Shape;447;p41"/>
          <p:cNvCxnSpPr/>
          <p:nvPr/>
        </p:nvCxnSpPr>
        <p:spPr>
          <a:xfrm>
            <a:off x="5342500" y="1859925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1"/>
          <p:cNvCxnSpPr/>
          <p:nvPr/>
        </p:nvCxnSpPr>
        <p:spPr>
          <a:xfrm>
            <a:off x="5342500" y="333215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41"/>
          <p:cNvSpPr txBox="1"/>
          <p:nvPr/>
        </p:nvSpPr>
        <p:spPr>
          <a:xfrm>
            <a:off x="5005700" y="2636600"/>
            <a:ext cx="9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Instead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6044675" y="2409650"/>
            <a:ext cx="25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RELIES</a:t>
            </a: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on a </a:t>
            </a: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variety of techniques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to delegate that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3915125" y="3383075"/>
            <a:ext cx="5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i.e.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3291350" y="3879800"/>
            <a:ext cx="178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API calls to create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60" name="Google Shape;460;p42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2- Pods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61" name="Google Shape;461;p4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2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4" name="Google Shape;4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50" y="2394749"/>
            <a:ext cx="683025" cy="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00" y="2325566"/>
            <a:ext cx="827776" cy="80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42"/>
          <p:cNvCxnSpPr/>
          <p:nvPr/>
        </p:nvCxnSpPr>
        <p:spPr>
          <a:xfrm flipH="1" rot="10800000">
            <a:off x="1551075" y="2774913"/>
            <a:ext cx="461400" cy="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2"/>
          <p:cNvSpPr/>
          <p:nvPr/>
        </p:nvSpPr>
        <p:spPr>
          <a:xfrm>
            <a:off x="2940275" y="2325525"/>
            <a:ext cx="169500" cy="802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 txBox="1"/>
          <p:nvPr/>
        </p:nvSpPr>
        <p:spPr>
          <a:xfrm>
            <a:off x="1440450" y="2325575"/>
            <a:ext cx="8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Accesses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3175813" y="2325575"/>
            <a:ext cx="8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Through 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3060550" y="2679550"/>
            <a:ext cx="155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/>
          </a:p>
        </p:txBody>
      </p:sp>
      <p:cxnSp>
        <p:nvCxnSpPr>
          <p:cNvPr id="471" name="Google Shape;471;p42"/>
          <p:cNvCxnSpPr/>
          <p:nvPr/>
        </p:nvCxnSpPr>
        <p:spPr>
          <a:xfrm rot="10800000">
            <a:off x="3760450" y="3033550"/>
            <a:ext cx="1584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2" name="Google Shape;4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148" y="3499375"/>
            <a:ext cx="1140600" cy="11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2"/>
          <p:cNvCxnSpPr/>
          <p:nvPr/>
        </p:nvCxnSpPr>
        <p:spPr>
          <a:xfrm>
            <a:off x="4600075" y="1592025"/>
            <a:ext cx="15300" cy="2648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2"/>
          <p:cNvSpPr txBox="1"/>
          <p:nvPr/>
        </p:nvSpPr>
        <p:spPr>
          <a:xfrm>
            <a:off x="5701200" y="1648400"/>
            <a:ext cx="18021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 / SA is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4771000" y="2163988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 representation  of a set of credentials that are typically stored as Secrets.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4771000" y="2803063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Pods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uses this SA to authenticate when they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talk to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API endpoint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724400" y="3442138"/>
            <a:ext cx="37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By default, SA have no access permissions but can be configured using RBAC to give them access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permission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and role-based control so they can query and manipulate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85" name="Google Shape;485;p43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ServiceAccount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86" name="Google Shape;486;p4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3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393425" y="1932325"/>
            <a:ext cx="222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Very useful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if we have an automatized application set-up in the cluster to deploy the pods after its build up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0" name="Google Shape;490;p43"/>
          <p:cNvCxnSpPr/>
          <p:nvPr/>
        </p:nvCxnSpPr>
        <p:spPr>
          <a:xfrm>
            <a:off x="2620925" y="1876100"/>
            <a:ext cx="14100" cy="18903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3"/>
          <p:cNvSpPr txBox="1"/>
          <p:nvPr/>
        </p:nvSpPr>
        <p:spPr>
          <a:xfrm>
            <a:off x="2733425" y="1876100"/>
            <a:ext cx="59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2" name="Google Shape;4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75" y="1896200"/>
            <a:ext cx="5154175" cy="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3"/>
          <p:cNvSpPr txBox="1"/>
          <p:nvPr/>
        </p:nvSpPr>
        <p:spPr>
          <a:xfrm>
            <a:off x="2733425" y="2321025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Create a Role: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default-role.yaml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733425" y="3041850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3.   Create a RoleBinding: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role-binding.yaml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02" name="Google Shape;502;p44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Access </a:t>
            </a:r>
            <a:r>
              <a:rPr lang="en" sz="2400">
                <a:solidFill>
                  <a:schemeClr val="dk2"/>
                </a:solidFill>
              </a:rPr>
              <a:t>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1 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03" name="Google Shape;503;p44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44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597025" y="1875225"/>
            <a:ext cx="2908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Kubernetes is </a:t>
            </a:r>
            <a:r>
              <a:rPr b="1"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a security platform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7" name="Google Shape;507;p44"/>
          <p:cNvCxnSpPr/>
          <p:nvPr/>
        </p:nvCxnSpPr>
        <p:spPr>
          <a:xfrm>
            <a:off x="776225" y="2229225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44"/>
          <p:cNvSpPr txBox="1"/>
          <p:nvPr/>
        </p:nvSpPr>
        <p:spPr>
          <a:xfrm>
            <a:off x="597025" y="2571825"/>
            <a:ext cx="38118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Native tooling to handle most security-related tasks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50" y="2394750"/>
            <a:ext cx="353999" cy="35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44"/>
          <p:cNvCxnSpPr/>
          <p:nvPr/>
        </p:nvCxnSpPr>
        <p:spPr>
          <a:xfrm>
            <a:off x="776225" y="2925825"/>
            <a:ext cx="0" cy="84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44"/>
          <p:cNvCxnSpPr/>
          <p:nvPr/>
        </p:nvCxnSpPr>
        <p:spPr>
          <a:xfrm flipH="1" rot="10800000">
            <a:off x="776225" y="32759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44"/>
          <p:cNvSpPr txBox="1"/>
          <p:nvPr/>
        </p:nvSpPr>
        <p:spPr>
          <a:xfrm>
            <a:off x="1202325" y="3099075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Detecting vulnerabilities within applications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037575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44"/>
          <p:cNvCxnSpPr/>
          <p:nvPr/>
        </p:nvCxnSpPr>
        <p:spPr>
          <a:xfrm flipH="1" rot="10800000">
            <a:off x="776225" y="37676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4"/>
          <p:cNvSpPr txBox="1"/>
          <p:nvPr/>
        </p:nvSpPr>
        <p:spPr>
          <a:xfrm>
            <a:off x="1202325" y="3564750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Monitoring for attacks / breaches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6" name="Google Shape;5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453075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44"/>
          <p:cNvCxnSpPr/>
          <p:nvPr/>
        </p:nvCxnSpPr>
        <p:spPr>
          <a:xfrm>
            <a:off x="4730175" y="1756125"/>
            <a:ext cx="38400" cy="2594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8" name="Google Shape;5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350" y="2375700"/>
            <a:ext cx="354002" cy="354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4"/>
          <p:cNvSpPr txBox="1"/>
          <p:nvPr/>
        </p:nvSpPr>
        <p:spPr>
          <a:xfrm>
            <a:off x="6231825" y="2585550"/>
            <a:ext cx="13767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Access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0" name="Google Shape;520;p44"/>
          <p:cNvCxnSpPr/>
          <p:nvPr/>
        </p:nvCxnSpPr>
        <p:spPr>
          <a:xfrm>
            <a:off x="6439525" y="2951775"/>
            <a:ext cx="5100" cy="648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44"/>
          <p:cNvCxnSpPr/>
          <p:nvPr/>
        </p:nvCxnSpPr>
        <p:spPr>
          <a:xfrm flipH="1" rot="10800000">
            <a:off x="6444625" y="345307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44"/>
          <p:cNvSpPr txBox="1"/>
          <p:nvPr/>
        </p:nvSpPr>
        <p:spPr>
          <a:xfrm>
            <a:off x="6866525" y="3276225"/>
            <a:ext cx="8262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3" name="Google Shape;5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250" y="3118125"/>
            <a:ext cx="315899" cy="315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44"/>
          <p:cNvCxnSpPr/>
          <p:nvPr/>
        </p:nvCxnSpPr>
        <p:spPr>
          <a:xfrm>
            <a:off x="7001825" y="3630225"/>
            <a:ext cx="9300" cy="518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44"/>
          <p:cNvCxnSpPr/>
          <p:nvPr/>
        </p:nvCxnSpPr>
        <p:spPr>
          <a:xfrm flipH="1" rot="10800000">
            <a:off x="7011125" y="40111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44"/>
          <p:cNvSpPr txBox="1"/>
          <p:nvPr/>
        </p:nvSpPr>
        <p:spPr>
          <a:xfrm>
            <a:off x="7398425" y="3822450"/>
            <a:ext cx="8262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 API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7" name="Google Shape;5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975" y="3770250"/>
            <a:ext cx="238351" cy="2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35" name="Google Shape;535;p45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Access 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2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36" name="Google Shape;536;p4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5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3781075" y="1882900"/>
            <a:ext cx="1102200" cy="354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Methods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40" name="Google Shape;540;p45"/>
          <p:cNvCxnSpPr/>
          <p:nvPr/>
        </p:nvCxnSpPr>
        <p:spPr>
          <a:xfrm>
            <a:off x="4328275" y="2236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45"/>
          <p:cNvCxnSpPr/>
          <p:nvPr/>
        </p:nvCxnSpPr>
        <p:spPr>
          <a:xfrm flipH="1" rot="10800000">
            <a:off x="2158375" y="2632900"/>
            <a:ext cx="4347600" cy="15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45"/>
          <p:cNvCxnSpPr/>
          <p:nvPr/>
        </p:nvCxnSpPr>
        <p:spPr>
          <a:xfrm>
            <a:off x="2158375" y="26482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45"/>
          <p:cNvCxnSpPr/>
          <p:nvPr/>
        </p:nvCxnSpPr>
        <p:spPr>
          <a:xfrm>
            <a:off x="6505975" y="2632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45"/>
          <p:cNvCxnSpPr/>
          <p:nvPr/>
        </p:nvCxnSpPr>
        <p:spPr>
          <a:xfrm>
            <a:off x="3513200" y="2632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45"/>
          <p:cNvCxnSpPr/>
          <p:nvPr/>
        </p:nvCxnSpPr>
        <p:spPr>
          <a:xfrm>
            <a:off x="5056300" y="26482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45"/>
          <p:cNvSpPr txBox="1"/>
          <p:nvPr/>
        </p:nvSpPr>
        <p:spPr>
          <a:xfrm>
            <a:off x="1609225" y="3044200"/>
            <a:ext cx="11022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TLS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45"/>
          <p:cNvSpPr txBox="1"/>
          <p:nvPr/>
        </p:nvSpPr>
        <p:spPr>
          <a:xfrm>
            <a:off x="2769800" y="3044200"/>
            <a:ext cx="14907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5856000" y="3044200"/>
            <a:ext cx="15288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Admission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4374700" y="3044200"/>
            <a:ext cx="13671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6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57" name="Google Shape;557;p46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Security Pipeline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58" name="Google Shape;558;p46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6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0" name="Google Shape;560;p46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6"/>
          <p:cNvSpPr txBox="1"/>
          <p:nvPr/>
        </p:nvSpPr>
        <p:spPr>
          <a:xfrm>
            <a:off x="3273700" y="4310988"/>
            <a:ext cx="356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Fig: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Kubernetes security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pipeline,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Click here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2" name="Google Shape;56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38" y="1956425"/>
            <a:ext cx="422827" cy="42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10" y="2984050"/>
            <a:ext cx="422825" cy="4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6"/>
          <p:cNvSpPr txBox="1"/>
          <p:nvPr/>
        </p:nvSpPr>
        <p:spPr>
          <a:xfrm>
            <a:off x="2010825" y="174977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46"/>
          <p:cNvSpPr txBox="1"/>
          <p:nvPr/>
        </p:nvSpPr>
        <p:spPr>
          <a:xfrm>
            <a:off x="1943175" y="1562475"/>
            <a:ext cx="5853300" cy="26628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                  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6" name="Google Shape;56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2500" y="3632475"/>
            <a:ext cx="990918" cy="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6"/>
          <p:cNvSpPr txBox="1"/>
          <p:nvPr/>
        </p:nvSpPr>
        <p:spPr>
          <a:xfrm>
            <a:off x="478863" y="2331750"/>
            <a:ext cx="9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Human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322824" y="3442750"/>
            <a:ext cx="137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Pod/ServiceAccount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9" name="Google Shape;569;p46"/>
          <p:cNvCxnSpPr>
            <a:stCxn id="562" idx="3"/>
          </p:cNvCxnSpPr>
          <p:nvPr/>
        </p:nvCxnSpPr>
        <p:spPr>
          <a:xfrm>
            <a:off x="1114165" y="2167839"/>
            <a:ext cx="741300" cy="132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46"/>
          <p:cNvCxnSpPr/>
          <p:nvPr/>
        </p:nvCxnSpPr>
        <p:spPr>
          <a:xfrm flipH="1" rot="10800000">
            <a:off x="1197710" y="2379258"/>
            <a:ext cx="698100" cy="776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1" name="Google Shape;571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2557475" y="2025963"/>
            <a:ext cx="603400" cy="60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46"/>
          <p:cNvCxnSpPr/>
          <p:nvPr/>
        </p:nvCxnSpPr>
        <p:spPr>
          <a:xfrm>
            <a:off x="1897950" y="2307175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6"/>
          <p:cNvCxnSpPr/>
          <p:nvPr/>
        </p:nvCxnSpPr>
        <p:spPr>
          <a:xfrm>
            <a:off x="3228625" y="2278288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46"/>
          <p:cNvCxnSpPr/>
          <p:nvPr/>
        </p:nvCxnSpPr>
        <p:spPr>
          <a:xfrm>
            <a:off x="5306350" y="2306863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5" name="Google Shape;575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8159875" y="2097462"/>
            <a:ext cx="557400" cy="5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46"/>
          <p:cNvCxnSpPr/>
          <p:nvPr/>
        </p:nvCxnSpPr>
        <p:spPr>
          <a:xfrm>
            <a:off x="7109750" y="2327350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7" name="Google Shape;57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4568125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6429850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6"/>
          <p:cNvSpPr txBox="1"/>
          <p:nvPr/>
        </p:nvSpPr>
        <p:spPr>
          <a:xfrm>
            <a:off x="2109600" y="3040950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oppins"/>
              <a:buAutoNum type="arabicPeriod"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uthentication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46"/>
          <p:cNvSpPr txBox="1"/>
          <p:nvPr/>
        </p:nvSpPr>
        <p:spPr>
          <a:xfrm>
            <a:off x="4121925" y="3028138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uthorization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5875500" y="3028138"/>
            <a:ext cx="17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dmission Control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46"/>
          <p:cNvSpPr txBox="1"/>
          <p:nvPr/>
        </p:nvSpPr>
        <p:spPr>
          <a:xfrm>
            <a:off x="7759525" y="2732325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Kubernetes object (s)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8975" y="2278312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6"/>
          <p:cNvSpPr txBox="1"/>
          <p:nvPr/>
        </p:nvSpPr>
        <p:spPr>
          <a:xfrm>
            <a:off x="7573000" y="4323225"/>
            <a:ext cx="153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Continued …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7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92" name="Google Shape;592;p47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AuthN Stra</a:t>
            </a:r>
            <a:r>
              <a:rPr lang="en" sz="2400">
                <a:solidFill>
                  <a:schemeClr val="dk2"/>
                </a:solidFill>
              </a:rPr>
              <a:t>tegies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47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47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p47"/>
          <p:cNvSpPr txBox="1"/>
          <p:nvPr/>
        </p:nvSpPr>
        <p:spPr>
          <a:xfrm>
            <a:off x="3800500" y="1951175"/>
            <a:ext cx="19284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X509 Client Certificates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6906400" y="1935738"/>
            <a:ext cx="13365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Tokens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806850" y="1951175"/>
            <a:ext cx="1735800" cy="35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Basic 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6585688" y="2887675"/>
            <a:ext cx="19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OpenID Connect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88200" y="2477600"/>
            <a:ext cx="314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Pass a CSV with the following: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&lt;password&gt;,&lt;username&gt;,&lt;UID&gt;,”&lt;group1, group2&gt;”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&lt;password&gt;,&lt;username&gt;,&lt;UID&gt;,”&lt;group2, group4&gt;”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2375775" y="1853275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 txBox="1"/>
          <p:nvPr/>
        </p:nvSpPr>
        <p:spPr>
          <a:xfrm>
            <a:off x="631200" y="3775500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 scalable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356325" y="392685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188" y="2461299"/>
            <a:ext cx="3145800" cy="107981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7"/>
          <p:cNvSpPr/>
          <p:nvPr/>
        </p:nvSpPr>
        <p:spPr>
          <a:xfrm>
            <a:off x="5598800" y="1849638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7"/>
          <p:cNvSpPr/>
          <p:nvPr/>
        </p:nvSpPr>
        <p:spPr>
          <a:xfrm>
            <a:off x="3191913" y="38074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7"/>
          <p:cNvSpPr txBox="1"/>
          <p:nvPr/>
        </p:nvSpPr>
        <p:spPr>
          <a:xfrm>
            <a:off x="3390475" y="3633175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Insecure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08" name="Google Shape;608;p47"/>
          <p:cNvCxnSpPr/>
          <p:nvPr/>
        </p:nvCxnSpPr>
        <p:spPr>
          <a:xfrm>
            <a:off x="3028475" y="1840975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47"/>
          <p:cNvCxnSpPr/>
          <p:nvPr/>
        </p:nvCxnSpPr>
        <p:spPr>
          <a:xfrm>
            <a:off x="6567700" y="1875688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47"/>
          <p:cNvSpPr txBox="1"/>
          <p:nvPr/>
        </p:nvSpPr>
        <p:spPr>
          <a:xfrm>
            <a:off x="3281500" y="3893525"/>
            <a:ext cx="330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  Long-lived and can’t be revoked effectively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47"/>
          <p:cNvSpPr/>
          <p:nvPr/>
        </p:nvSpPr>
        <p:spPr>
          <a:xfrm>
            <a:off x="3191913" y="40782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7"/>
          <p:cNvSpPr txBox="1"/>
          <p:nvPr/>
        </p:nvSpPr>
        <p:spPr>
          <a:xfrm>
            <a:off x="3390475" y="4201163"/>
            <a:ext cx="29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Makes it hard to use groups with RBAC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3191913" y="43490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7"/>
          <p:cNvSpPr/>
          <p:nvPr/>
        </p:nvSpPr>
        <p:spPr>
          <a:xfrm>
            <a:off x="8062975" y="1849638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8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8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22" name="Google Shape;622;p48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AuthZ Modules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23" name="Google Shape;623;p48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48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48"/>
          <p:cNvSpPr txBox="1"/>
          <p:nvPr/>
        </p:nvSpPr>
        <p:spPr>
          <a:xfrm>
            <a:off x="688600" y="1616125"/>
            <a:ext cx="17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AlwaysAllow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" name="Google Shape;626;p48"/>
          <p:cNvSpPr txBox="1"/>
          <p:nvPr/>
        </p:nvSpPr>
        <p:spPr>
          <a:xfrm>
            <a:off x="688600" y="1962900"/>
            <a:ext cx="150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AlwaysDeny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p48"/>
          <p:cNvSpPr txBox="1"/>
          <p:nvPr/>
        </p:nvSpPr>
        <p:spPr>
          <a:xfrm>
            <a:off x="688600" y="2309650"/>
            <a:ext cx="103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8" name="Google Shape;628;p48"/>
          <p:cNvSpPr txBox="1"/>
          <p:nvPr/>
        </p:nvSpPr>
        <p:spPr>
          <a:xfrm>
            <a:off x="688600" y="2663650"/>
            <a:ext cx="351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4.     Attribute-Based Access Control(ABAC)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p48"/>
          <p:cNvSpPr txBox="1"/>
          <p:nvPr/>
        </p:nvSpPr>
        <p:spPr>
          <a:xfrm>
            <a:off x="688600" y="3003175"/>
            <a:ext cx="32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5.     Role-based Access Control (RBAC)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0" name="Google Shape;630;p48"/>
          <p:cNvSpPr txBox="1"/>
          <p:nvPr/>
        </p:nvSpPr>
        <p:spPr>
          <a:xfrm>
            <a:off x="688600" y="3461775"/>
            <a:ext cx="14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6.     Webhook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1" name="Google Shape;631;p48"/>
          <p:cNvSpPr/>
          <p:nvPr/>
        </p:nvSpPr>
        <p:spPr>
          <a:xfrm>
            <a:off x="2262575" y="1714500"/>
            <a:ext cx="105300" cy="48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2" name="Google Shape;632;p48"/>
          <p:cNvCxnSpPr/>
          <p:nvPr/>
        </p:nvCxnSpPr>
        <p:spPr>
          <a:xfrm>
            <a:off x="2487425" y="196042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8"/>
          <p:cNvSpPr txBox="1"/>
          <p:nvPr/>
        </p:nvSpPr>
        <p:spPr>
          <a:xfrm>
            <a:off x="2787450" y="1714500"/>
            <a:ext cx="1806000" cy="4617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for production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but for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specified use-case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4" name="Google Shape;634;p48"/>
          <p:cNvCxnSpPr/>
          <p:nvPr/>
        </p:nvCxnSpPr>
        <p:spPr>
          <a:xfrm>
            <a:off x="1672325" y="24902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8"/>
          <p:cNvSpPr txBox="1"/>
          <p:nvPr/>
        </p:nvSpPr>
        <p:spPr>
          <a:xfrm>
            <a:off x="1988375" y="2325100"/>
            <a:ext cx="30567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Using this node or kubelet would talk to API server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6" name="Google Shape;636;p48"/>
          <p:cNvCxnSpPr/>
          <p:nvPr/>
        </p:nvCxnSpPr>
        <p:spPr>
          <a:xfrm>
            <a:off x="4721800" y="2840650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48"/>
          <p:cNvCxnSpPr/>
          <p:nvPr/>
        </p:nvCxnSpPr>
        <p:spPr>
          <a:xfrm flipH="1" rot="10800000">
            <a:off x="5059175" y="2305025"/>
            <a:ext cx="274200" cy="54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48"/>
          <p:cNvSpPr txBox="1"/>
          <p:nvPr/>
        </p:nvSpPr>
        <p:spPr>
          <a:xfrm>
            <a:off x="5368350" y="144750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It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evaluates attributes or characteristics in order to determine the access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9" name="Google Shape;639;p48"/>
          <p:cNvCxnSpPr/>
          <p:nvPr/>
        </p:nvCxnSpPr>
        <p:spPr>
          <a:xfrm>
            <a:off x="5368350" y="1637200"/>
            <a:ext cx="14100" cy="8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48"/>
          <p:cNvSpPr txBox="1"/>
          <p:nvPr/>
        </p:nvSpPr>
        <p:spPr>
          <a:xfrm>
            <a:off x="5368350" y="195745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administrator defines a set of user authorization policies into a file with one JSON per line format.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p48"/>
          <p:cNvSpPr/>
          <p:nvPr/>
        </p:nvSpPr>
        <p:spPr>
          <a:xfrm>
            <a:off x="5262450" y="2516000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8"/>
          <p:cNvSpPr txBox="1"/>
          <p:nvPr/>
        </p:nvSpPr>
        <p:spPr>
          <a:xfrm>
            <a:off x="5417425" y="2467400"/>
            <a:ext cx="3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ny modification in the file requires API server to be restarted.</a:t>
            </a:r>
            <a:endParaRPr sz="9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3" name="Google Shape;643;p48"/>
          <p:cNvCxnSpPr/>
          <p:nvPr/>
        </p:nvCxnSpPr>
        <p:spPr>
          <a:xfrm>
            <a:off x="4721800" y="31801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48"/>
          <p:cNvCxnSpPr>
            <a:stCxn id="645" idx="4"/>
          </p:cNvCxnSpPr>
          <p:nvPr/>
        </p:nvCxnSpPr>
        <p:spPr>
          <a:xfrm>
            <a:off x="5375400" y="3064650"/>
            <a:ext cx="51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48"/>
          <p:cNvSpPr/>
          <p:nvPr/>
        </p:nvSpPr>
        <p:spPr>
          <a:xfrm>
            <a:off x="5262450" y="2838750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 txBox="1"/>
          <p:nvPr/>
        </p:nvSpPr>
        <p:spPr>
          <a:xfrm>
            <a:off x="5487700" y="2822625"/>
            <a:ext cx="36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Here we define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Roles 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and with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these roles a user can access kubernetes objects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p48"/>
          <p:cNvSpPr txBox="1"/>
          <p:nvPr/>
        </p:nvSpPr>
        <p:spPr>
          <a:xfrm>
            <a:off x="5567725" y="3100825"/>
            <a:ext cx="356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48"/>
          <p:cNvSpPr txBox="1"/>
          <p:nvPr/>
        </p:nvSpPr>
        <p:spPr>
          <a:xfrm>
            <a:off x="2125300" y="3477225"/>
            <a:ext cx="34584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We can connect multiple webhooks 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 authorization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9" name="Google Shape;649;p48"/>
          <p:cNvCxnSpPr>
            <a:endCxn id="648" idx="1"/>
          </p:cNvCxnSpPr>
          <p:nvPr/>
        </p:nvCxnSpPr>
        <p:spPr>
          <a:xfrm>
            <a:off x="1918300" y="3638775"/>
            <a:ext cx="207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0" name="Google Shape;6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50" y="2942000"/>
            <a:ext cx="6156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1178026" y="1782475"/>
            <a:ext cx="287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Research Questions</a:t>
            </a:r>
            <a:endParaRPr sz="2000"/>
          </a:p>
        </p:txBody>
      </p:sp>
      <p:sp>
        <p:nvSpPr>
          <p:cNvPr id="238" name="Google Shape;238;p31"/>
          <p:cNvSpPr txBox="1"/>
          <p:nvPr>
            <p:ph idx="2" type="title"/>
          </p:nvPr>
        </p:nvSpPr>
        <p:spPr>
          <a:xfrm>
            <a:off x="5347422" y="1770638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Security in Kubernetes</a:t>
            </a:r>
            <a:endParaRPr sz="2000"/>
          </a:p>
        </p:txBody>
      </p:sp>
      <p:sp>
        <p:nvSpPr>
          <p:cNvPr id="239" name="Google Shape;239;p31"/>
          <p:cNvSpPr txBox="1"/>
          <p:nvPr>
            <p:ph idx="4" type="title"/>
          </p:nvPr>
        </p:nvSpPr>
        <p:spPr>
          <a:xfrm>
            <a:off x="713227" y="17922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r>
              <a:rPr lang="en" sz="2000"/>
              <a:t>1</a:t>
            </a:r>
            <a:endParaRPr sz="2000"/>
          </a:p>
        </p:txBody>
      </p:sp>
      <p:sp>
        <p:nvSpPr>
          <p:cNvPr id="240" name="Google Shape;240;p31"/>
          <p:cNvSpPr txBox="1"/>
          <p:nvPr>
            <p:ph idx="5" type="title"/>
          </p:nvPr>
        </p:nvSpPr>
        <p:spPr>
          <a:xfrm>
            <a:off x="4795725" y="16261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03</a:t>
            </a:r>
            <a:endParaRPr sz="2000"/>
          </a:p>
        </p:txBody>
      </p:sp>
      <p:sp>
        <p:nvSpPr>
          <p:cNvPr id="241" name="Google Shape;241;p3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2" name="Google Shape;242;p31"/>
          <p:cNvSpPr txBox="1"/>
          <p:nvPr>
            <p:ph idx="7" type="title"/>
          </p:nvPr>
        </p:nvSpPr>
        <p:spPr>
          <a:xfrm>
            <a:off x="1178025" y="2298975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Ingress</a:t>
            </a:r>
            <a:r>
              <a:rPr lang="en" sz="2000"/>
              <a:t> </a:t>
            </a:r>
            <a:r>
              <a:rPr lang="en" sz="2000"/>
              <a:t>controllers</a:t>
            </a:r>
            <a:endParaRPr sz="2000"/>
          </a:p>
        </p:txBody>
      </p:sp>
      <p:sp>
        <p:nvSpPr>
          <p:cNvPr id="243" name="Google Shape;243;p31"/>
          <p:cNvSpPr txBox="1"/>
          <p:nvPr>
            <p:ph idx="14" type="title"/>
          </p:nvPr>
        </p:nvSpPr>
        <p:spPr>
          <a:xfrm>
            <a:off x="698875" y="229897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244" name="Google Shape;244;p31"/>
          <p:cNvSpPr/>
          <p:nvPr/>
        </p:nvSpPr>
        <p:spPr>
          <a:xfrm>
            <a:off x="8368725" y="-1340675"/>
            <a:ext cx="2127300" cy="1846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6" name="Google Shape;246;p31"/>
          <p:cNvCxnSpPr/>
          <p:nvPr/>
        </p:nvCxnSpPr>
        <p:spPr>
          <a:xfrm>
            <a:off x="847725" y="21243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847725" y="26290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1"/>
          <p:cNvCxnSpPr/>
          <p:nvPr/>
        </p:nvCxnSpPr>
        <p:spPr>
          <a:xfrm>
            <a:off x="4940475" y="21060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 flipH="1" rot="10800000">
            <a:off x="1250575" y="2949525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 flipH="1" rot="10800000">
            <a:off x="1250575" y="323813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1"/>
          <p:cNvSpPr txBox="1"/>
          <p:nvPr>
            <p:ph idx="7" type="title"/>
          </p:nvPr>
        </p:nvSpPr>
        <p:spPr>
          <a:xfrm>
            <a:off x="1423075" y="2768472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Introduction</a:t>
            </a:r>
            <a:endParaRPr sz="1400"/>
          </a:p>
        </p:txBody>
      </p:sp>
      <p:sp>
        <p:nvSpPr>
          <p:cNvPr id="252" name="Google Shape;252;p31"/>
          <p:cNvSpPr txBox="1"/>
          <p:nvPr>
            <p:ph idx="7" type="title"/>
          </p:nvPr>
        </p:nvSpPr>
        <p:spPr>
          <a:xfrm>
            <a:off x="1384800" y="30908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Types</a:t>
            </a:r>
            <a:endParaRPr sz="1400"/>
          </a:p>
        </p:txBody>
      </p:sp>
      <p:sp>
        <p:nvSpPr>
          <p:cNvPr id="253" name="Google Shape;253;p31"/>
          <p:cNvSpPr txBox="1"/>
          <p:nvPr>
            <p:ph idx="7" type="title"/>
          </p:nvPr>
        </p:nvSpPr>
        <p:spPr>
          <a:xfrm>
            <a:off x="5574900" y="2254660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Introduction</a:t>
            </a:r>
            <a:endParaRPr sz="1400"/>
          </a:p>
        </p:txBody>
      </p:sp>
      <p:cxnSp>
        <p:nvCxnSpPr>
          <p:cNvPr id="254" name="Google Shape;254;p31"/>
          <p:cNvCxnSpPr/>
          <p:nvPr/>
        </p:nvCxnSpPr>
        <p:spPr>
          <a:xfrm flipH="1" rot="10800000">
            <a:off x="5430675" y="241848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/>
          <p:nvPr/>
        </p:nvCxnSpPr>
        <p:spPr>
          <a:xfrm flipH="1" rot="10800000">
            <a:off x="5430675" y="270445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1"/>
          <p:cNvCxnSpPr/>
          <p:nvPr/>
        </p:nvCxnSpPr>
        <p:spPr>
          <a:xfrm flipH="1" rot="10800000">
            <a:off x="5430675" y="299391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1"/>
          <p:cNvSpPr txBox="1"/>
          <p:nvPr>
            <p:ph idx="7" type="title"/>
          </p:nvPr>
        </p:nvSpPr>
        <p:spPr>
          <a:xfrm>
            <a:off x="5574900" y="2544100"/>
            <a:ext cx="35691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Users</a:t>
            </a:r>
            <a:endParaRPr sz="1400"/>
          </a:p>
        </p:txBody>
      </p:sp>
      <p:sp>
        <p:nvSpPr>
          <p:cNvPr id="258" name="Google Shape;258;p31"/>
          <p:cNvSpPr txBox="1"/>
          <p:nvPr>
            <p:ph idx="14" type="title"/>
          </p:nvPr>
        </p:nvSpPr>
        <p:spPr>
          <a:xfrm>
            <a:off x="702975" y="4090613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cxnSp>
        <p:nvCxnSpPr>
          <p:cNvPr id="259" name="Google Shape;259;p31"/>
          <p:cNvCxnSpPr/>
          <p:nvPr/>
        </p:nvCxnSpPr>
        <p:spPr>
          <a:xfrm>
            <a:off x="857963" y="44423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1"/>
          <p:cNvSpPr txBox="1"/>
          <p:nvPr>
            <p:ph idx="2" type="title"/>
          </p:nvPr>
        </p:nvSpPr>
        <p:spPr>
          <a:xfrm>
            <a:off x="1250572" y="4073663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Demos</a:t>
            </a:r>
            <a:endParaRPr sz="2000"/>
          </a:p>
        </p:txBody>
      </p:sp>
      <p:sp>
        <p:nvSpPr>
          <p:cNvPr id="261" name="Google Shape;261;p31"/>
          <p:cNvSpPr txBox="1"/>
          <p:nvPr>
            <p:ph idx="7" type="title"/>
          </p:nvPr>
        </p:nvSpPr>
        <p:spPr>
          <a:xfrm>
            <a:off x="1384800" y="34216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Comparison</a:t>
            </a:r>
            <a:endParaRPr sz="1400"/>
          </a:p>
        </p:txBody>
      </p:sp>
      <p:cxnSp>
        <p:nvCxnSpPr>
          <p:cNvPr id="262" name="Google Shape;262;p31"/>
          <p:cNvCxnSpPr/>
          <p:nvPr/>
        </p:nvCxnSpPr>
        <p:spPr>
          <a:xfrm flipH="1" rot="10800000">
            <a:off x="1250575" y="356870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1"/>
          <p:cNvSpPr txBox="1"/>
          <p:nvPr>
            <p:ph idx="7" type="title"/>
          </p:nvPr>
        </p:nvSpPr>
        <p:spPr>
          <a:xfrm>
            <a:off x="5574900" y="283354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Access Control </a:t>
            </a:r>
            <a:endParaRPr sz="1400"/>
          </a:p>
        </p:txBody>
      </p:sp>
      <p:cxnSp>
        <p:nvCxnSpPr>
          <p:cNvPr id="264" name="Google Shape;264;p31"/>
          <p:cNvCxnSpPr/>
          <p:nvPr/>
        </p:nvCxnSpPr>
        <p:spPr>
          <a:xfrm flipH="1" rot="10800000">
            <a:off x="5430675" y="328338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>
            <p:ph idx="7" type="title"/>
          </p:nvPr>
        </p:nvSpPr>
        <p:spPr>
          <a:xfrm>
            <a:off x="5574900" y="31229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Pipeline</a:t>
            </a:r>
            <a:endParaRPr sz="1400"/>
          </a:p>
        </p:txBody>
      </p:sp>
      <p:cxnSp>
        <p:nvCxnSpPr>
          <p:cNvPr id="266" name="Google Shape;266;p31"/>
          <p:cNvCxnSpPr/>
          <p:nvPr/>
        </p:nvCxnSpPr>
        <p:spPr>
          <a:xfrm flipH="1" rot="10800000">
            <a:off x="5430675" y="357286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1"/>
          <p:cNvSpPr txBox="1"/>
          <p:nvPr>
            <p:ph idx="7" type="title"/>
          </p:nvPr>
        </p:nvSpPr>
        <p:spPr>
          <a:xfrm>
            <a:off x="5574900" y="3388522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AuthN Strategies</a:t>
            </a:r>
            <a:endParaRPr sz="1400"/>
          </a:p>
        </p:txBody>
      </p:sp>
      <p:cxnSp>
        <p:nvCxnSpPr>
          <p:cNvPr id="268" name="Google Shape;268;p31"/>
          <p:cNvCxnSpPr/>
          <p:nvPr/>
        </p:nvCxnSpPr>
        <p:spPr>
          <a:xfrm flipH="1" rot="10800000">
            <a:off x="5430675" y="386233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>
            <p:ph idx="7" type="title"/>
          </p:nvPr>
        </p:nvSpPr>
        <p:spPr>
          <a:xfrm>
            <a:off x="5574900" y="36779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AuthZ Modules</a:t>
            </a:r>
            <a:endParaRPr sz="1400"/>
          </a:p>
        </p:txBody>
      </p:sp>
      <p:cxnSp>
        <p:nvCxnSpPr>
          <p:cNvPr id="270" name="Google Shape;270;p31"/>
          <p:cNvCxnSpPr/>
          <p:nvPr/>
        </p:nvCxnSpPr>
        <p:spPr>
          <a:xfrm flipH="1" rot="10800000">
            <a:off x="5430675" y="415181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1"/>
          <p:cNvSpPr txBox="1"/>
          <p:nvPr>
            <p:ph idx="7" type="title"/>
          </p:nvPr>
        </p:nvSpPr>
        <p:spPr>
          <a:xfrm>
            <a:off x="5574900" y="39674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OIDC</a:t>
            </a:r>
            <a:endParaRPr sz="1400"/>
          </a:p>
        </p:txBody>
      </p:sp>
      <p:cxnSp>
        <p:nvCxnSpPr>
          <p:cNvPr id="272" name="Google Shape;272;p31"/>
          <p:cNvCxnSpPr/>
          <p:nvPr/>
        </p:nvCxnSpPr>
        <p:spPr>
          <a:xfrm flipH="1" rot="10800000">
            <a:off x="5430675" y="444130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1"/>
          <p:cNvSpPr txBox="1"/>
          <p:nvPr>
            <p:ph idx="7" type="title"/>
          </p:nvPr>
        </p:nvSpPr>
        <p:spPr>
          <a:xfrm>
            <a:off x="5574900" y="4237060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AuthN Protocol Comparison</a:t>
            </a:r>
            <a:endParaRPr sz="1400"/>
          </a:p>
        </p:txBody>
      </p:sp>
      <p:cxnSp>
        <p:nvCxnSpPr>
          <p:cNvPr id="274" name="Google Shape;274;p31"/>
          <p:cNvCxnSpPr/>
          <p:nvPr/>
        </p:nvCxnSpPr>
        <p:spPr>
          <a:xfrm flipH="1" rot="10800000">
            <a:off x="1250575" y="389925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1"/>
          <p:cNvSpPr txBox="1"/>
          <p:nvPr>
            <p:ph idx="7" type="title"/>
          </p:nvPr>
        </p:nvSpPr>
        <p:spPr>
          <a:xfrm>
            <a:off x="1384800" y="37476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Preference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9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58" name="Google Shape;658;p4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59" name="Google Shape;659;p4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49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p49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p49"/>
          <p:cNvSpPr txBox="1"/>
          <p:nvPr/>
        </p:nvSpPr>
        <p:spPr>
          <a:xfrm>
            <a:off x="773050" y="1583225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Widely accepted as a solution to authentication of users on web services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p49"/>
          <p:cNvSpPr txBox="1"/>
          <p:nvPr/>
        </p:nvSpPr>
        <p:spPr>
          <a:xfrm>
            <a:off x="744800" y="2341175"/>
            <a:ext cx="325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Typical use-case:  Identity Federation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49"/>
          <p:cNvSpPr txBox="1"/>
          <p:nvPr/>
        </p:nvSpPr>
        <p:spPr>
          <a:xfrm>
            <a:off x="744800" y="1961638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Easy to use because it sits on top of existing technology OAuth2.0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5" name="Google Shape;6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00" y="2931063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00" y="3624900"/>
            <a:ext cx="889199" cy="5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/>
          <p:nvPr/>
        </p:nvSpPr>
        <p:spPr>
          <a:xfrm>
            <a:off x="1677350" y="3759750"/>
            <a:ext cx="17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Standard protocol for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8" name="Google Shape;668;p49"/>
          <p:cNvCxnSpPr>
            <a:endCxn id="669" idx="1"/>
          </p:cNvCxnSpPr>
          <p:nvPr/>
        </p:nvCxnSpPr>
        <p:spPr>
          <a:xfrm>
            <a:off x="1313450" y="3259250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9"/>
          <p:cNvSpPr txBox="1"/>
          <p:nvPr/>
        </p:nvSpPr>
        <p:spPr>
          <a:xfrm>
            <a:off x="1677350" y="3030800"/>
            <a:ext cx="16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imple identity layer for </a:t>
            </a:r>
            <a:r>
              <a:rPr b="1"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0" name="Google Shape;670;p49"/>
          <p:cNvCxnSpPr/>
          <p:nvPr/>
        </p:nvCxnSpPr>
        <p:spPr>
          <a:xfrm>
            <a:off x="1337600" y="3920125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49"/>
          <p:cNvCxnSpPr/>
          <p:nvPr/>
        </p:nvCxnSpPr>
        <p:spPr>
          <a:xfrm flipH="1">
            <a:off x="3953650" y="3022513"/>
            <a:ext cx="6900" cy="1419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2" name="Google Shape;6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325" y="2748750"/>
            <a:ext cx="3165989" cy="1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0550" y="2340075"/>
            <a:ext cx="315900" cy="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450" y="2615175"/>
            <a:ext cx="315900" cy="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82" name="Google Shape;682;p50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</a:t>
            </a:r>
            <a:r>
              <a:rPr lang="en" sz="2400">
                <a:solidFill>
                  <a:schemeClr val="dk2"/>
                </a:solidFill>
              </a:rPr>
              <a:t>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83" name="Google Shape;683;p5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50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5" name="Google Shape;685;p50"/>
          <p:cNvSpPr txBox="1"/>
          <p:nvPr/>
        </p:nvSpPr>
        <p:spPr>
          <a:xfrm>
            <a:off x="797900" y="15338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6" name="Google Shape;686;p50"/>
          <p:cNvSpPr txBox="1"/>
          <p:nvPr/>
        </p:nvSpPr>
        <p:spPr>
          <a:xfrm>
            <a:off x="2449975" y="1533800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7" name="Google Shape;687;p50"/>
          <p:cNvSpPr txBox="1"/>
          <p:nvPr/>
        </p:nvSpPr>
        <p:spPr>
          <a:xfrm>
            <a:off x="4845175" y="15647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8" name="Google Shape;688;p50"/>
          <p:cNvSpPr txBox="1"/>
          <p:nvPr/>
        </p:nvSpPr>
        <p:spPr>
          <a:xfrm>
            <a:off x="6967450" y="1533800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9" name="Google Shape;689;p50"/>
          <p:cNvSpPr txBox="1"/>
          <p:nvPr/>
        </p:nvSpPr>
        <p:spPr>
          <a:xfrm>
            <a:off x="797900" y="43994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0" name="Google Shape;690;p50"/>
          <p:cNvSpPr txBox="1"/>
          <p:nvPr/>
        </p:nvSpPr>
        <p:spPr>
          <a:xfrm>
            <a:off x="2449975" y="4369275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1" name="Google Shape;691;p50"/>
          <p:cNvSpPr txBox="1"/>
          <p:nvPr/>
        </p:nvSpPr>
        <p:spPr>
          <a:xfrm>
            <a:off x="4901525" y="44284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2" name="Google Shape;692;p50"/>
          <p:cNvSpPr txBox="1"/>
          <p:nvPr/>
        </p:nvSpPr>
        <p:spPr>
          <a:xfrm>
            <a:off x="7005925" y="4428388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3" name="Google Shape;693;p50"/>
          <p:cNvCxnSpPr>
            <a:stCxn id="685" idx="2"/>
          </p:cNvCxnSpPr>
          <p:nvPr/>
        </p:nvCxnSpPr>
        <p:spPr>
          <a:xfrm flipH="1">
            <a:off x="1037300" y="1887800"/>
            <a:ext cx="6900" cy="254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50"/>
          <p:cNvCxnSpPr/>
          <p:nvPr/>
        </p:nvCxnSpPr>
        <p:spPr>
          <a:xfrm flipH="1" rot="10800000">
            <a:off x="1039950" y="2420600"/>
            <a:ext cx="19764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695" name="Google Shape;6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25" y="216455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0"/>
          <p:cNvSpPr txBox="1"/>
          <p:nvPr/>
        </p:nvSpPr>
        <p:spPr>
          <a:xfrm>
            <a:off x="1290500" y="21450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Login to IDP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7" name="Google Shape;697;p50"/>
          <p:cNvCxnSpPr/>
          <p:nvPr/>
        </p:nvCxnSpPr>
        <p:spPr>
          <a:xfrm flipH="1">
            <a:off x="1104650" y="2810738"/>
            <a:ext cx="1878300" cy="9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698" name="Google Shape;6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125" y="255660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0"/>
          <p:cNvSpPr txBox="1"/>
          <p:nvPr/>
        </p:nvSpPr>
        <p:spPr>
          <a:xfrm>
            <a:off x="1286000" y="2474400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Provide access_token,id_token, &amp; refresh_token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0" name="Google Shape;700;p50"/>
          <p:cNvSpPr/>
          <p:nvPr/>
        </p:nvSpPr>
        <p:spPr>
          <a:xfrm>
            <a:off x="982550" y="2689300"/>
            <a:ext cx="123300" cy="52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50"/>
          <p:cNvCxnSpPr/>
          <p:nvPr/>
        </p:nvCxnSpPr>
        <p:spPr>
          <a:xfrm flipH="1" rot="10800000">
            <a:off x="1070413" y="2937963"/>
            <a:ext cx="41448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02" name="Google Shape;70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513" y="2633313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0"/>
          <p:cNvSpPr txBox="1"/>
          <p:nvPr/>
        </p:nvSpPr>
        <p:spPr>
          <a:xfrm>
            <a:off x="3459989" y="2443000"/>
            <a:ext cx="19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Call Kubectl with --token being the id_token OR add tokens to .kube/config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4" name="Google Shape;704;p50"/>
          <p:cNvCxnSpPr/>
          <p:nvPr/>
        </p:nvCxnSpPr>
        <p:spPr>
          <a:xfrm>
            <a:off x="5376938" y="3038775"/>
            <a:ext cx="2033700" cy="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05" name="Google Shape;7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738" y="2766149"/>
            <a:ext cx="204902" cy="204902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0"/>
          <p:cNvSpPr txBox="1"/>
          <p:nvPr/>
        </p:nvSpPr>
        <p:spPr>
          <a:xfrm>
            <a:off x="5876655" y="2735588"/>
            <a:ext cx="155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Authorization: Bearer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7" name="Google Shape;70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61" y="3049444"/>
            <a:ext cx="204902" cy="20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0601" y="3437164"/>
            <a:ext cx="204900" cy="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0263" y="3797500"/>
            <a:ext cx="209623" cy="209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50"/>
          <p:cNvCxnSpPr/>
          <p:nvPr/>
        </p:nvCxnSpPr>
        <p:spPr>
          <a:xfrm flipH="1">
            <a:off x="5324700" y="4276100"/>
            <a:ext cx="2021400" cy="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50"/>
          <p:cNvCxnSpPr/>
          <p:nvPr/>
        </p:nvCxnSpPr>
        <p:spPr>
          <a:xfrm>
            <a:off x="3107850" y="1917988"/>
            <a:ext cx="0" cy="2405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50"/>
          <p:cNvCxnSpPr>
            <a:endCxn id="691" idx="0"/>
          </p:cNvCxnSpPr>
          <p:nvPr/>
        </p:nvCxnSpPr>
        <p:spPr>
          <a:xfrm>
            <a:off x="5241425" y="1947700"/>
            <a:ext cx="47700" cy="248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50"/>
          <p:cNvCxnSpPr>
            <a:endCxn id="692" idx="0"/>
          </p:cNvCxnSpPr>
          <p:nvPr/>
        </p:nvCxnSpPr>
        <p:spPr>
          <a:xfrm>
            <a:off x="7445275" y="1872688"/>
            <a:ext cx="24000" cy="2555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0"/>
          <p:cNvSpPr/>
          <p:nvPr/>
        </p:nvSpPr>
        <p:spPr>
          <a:xfrm>
            <a:off x="7381675" y="2810750"/>
            <a:ext cx="157800" cy="151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0"/>
          <p:cNvSpPr txBox="1"/>
          <p:nvPr/>
        </p:nvSpPr>
        <p:spPr>
          <a:xfrm>
            <a:off x="6525187" y="3011850"/>
            <a:ext cx="146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Is JWT signature valid?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6" name="Google Shape;716;p50"/>
          <p:cNvSpPr txBox="1"/>
          <p:nvPr/>
        </p:nvSpPr>
        <p:spPr>
          <a:xfrm>
            <a:off x="6725325" y="3404675"/>
            <a:ext cx="162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Has the JWT expired? (iat+exp)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7" name="Google Shape;717;p50"/>
          <p:cNvSpPr txBox="1"/>
          <p:nvPr/>
        </p:nvSpPr>
        <p:spPr>
          <a:xfrm>
            <a:off x="7252625" y="3763563"/>
            <a:ext cx="125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User authorized?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8" name="Google Shape;718;p50"/>
          <p:cNvSpPr/>
          <p:nvPr/>
        </p:nvSpPr>
        <p:spPr>
          <a:xfrm>
            <a:off x="3056338" y="2369450"/>
            <a:ext cx="123300" cy="507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5219000" y="2838226"/>
            <a:ext cx="123300" cy="36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5214925" y="3960825"/>
            <a:ext cx="1233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838" y="3982501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0"/>
          <p:cNvSpPr txBox="1"/>
          <p:nvPr/>
        </p:nvSpPr>
        <p:spPr>
          <a:xfrm>
            <a:off x="5615351" y="3875900"/>
            <a:ext cx="1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Authorized: Perform a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tion and 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23" name="Google Shape;723;p50"/>
          <p:cNvCxnSpPr>
            <a:stCxn id="720" idx="2"/>
            <a:endCxn id="724" idx="3"/>
          </p:cNvCxnSpPr>
          <p:nvPr/>
        </p:nvCxnSpPr>
        <p:spPr>
          <a:xfrm rot="10800000">
            <a:off x="1123075" y="4340025"/>
            <a:ext cx="4153500" cy="210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25" name="Google Shape;72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9600" y="4097563"/>
            <a:ext cx="209623" cy="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5300" y="4260975"/>
            <a:ext cx="157800" cy="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0"/>
          <p:cNvSpPr txBox="1"/>
          <p:nvPr/>
        </p:nvSpPr>
        <p:spPr>
          <a:xfrm>
            <a:off x="2531050" y="40561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7" name="Google Shape;72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20">
            <a:off x="7475989" y="3237716"/>
            <a:ext cx="213072" cy="21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32347" y="3604471"/>
            <a:ext cx="247584" cy="24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40422" y="3961171"/>
            <a:ext cx="247584" cy="24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37" name="Google Shape;737;p51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38" name="Google Shape;738;p5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51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0" name="Google Shape;740;p51"/>
          <p:cNvSpPr txBox="1"/>
          <p:nvPr/>
        </p:nvSpPr>
        <p:spPr>
          <a:xfrm>
            <a:off x="635275" y="2660300"/>
            <a:ext cx="4906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Does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Kubernetes provide an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OpenID Connect Identity Provider ?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1" name="Google Shape;7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25" y="2145853"/>
            <a:ext cx="843401" cy="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1"/>
          <p:cNvSpPr txBox="1"/>
          <p:nvPr/>
        </p:nvSpPr>
        <p:spPr>
          <a:xfrm>
            <a:off x="635275" y="1737450"/>
            <a:ext cx="769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system entity that creates, maintains, and manages identity information for users and also provides authentication services to relying applications.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3" name="Google Shape;7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338" y="3302313"/>
            <a:ext cx="1301313" cy="1301313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1"/>
          <p:cNvSpPr txBox="1"/>
          <p:nvPr/>
        </p:nvSpPr>
        <p:spPr>
          <a:xfrm rot="-481889">
            <a:off x="5556835" y="3673944"/>
            <a:ext cx="1232489" cy="353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Solution ?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52" name="Google Shape;752;p52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53" name="Google Shape;753;p5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52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p52"/>
          <p:cNvSpPr txBox="1"/>
          <p:nvPr/>
        </p:nvSpPr>
        <p:spPr>
          <a:xfrm>
            <a:off x="4135650" y="1653225"/>
            <a:ext cx="8727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We can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56" name="Google Shape;756;p52"/>
          <p:cNvCxnSpPr>
            <a:stCxn id="755" idx="2"/>
          </p:cNvCxnSpPr>
          <p:nvPr/>
        </p:nvCxnSpPr>
        <p:spPr>
          <a:xfrm>
            <a:off x="4572000" y="20072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52"/>
          <p:cNvSpPr txBox="1"/>
          <p:nvPr/>
        </p:nvSpPr>
        <p:spPr>
          <a:xfrm>
            <a:off x="681075" y="2192175"/>
            <a:ext cx="37533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Use an existing public OpenID Connect IdP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52"/>
          <p:cNvSpPr txBox="1"/>
          <p:nvPr/>
        </p:nvSpPr>
        <p:spPr>
          <a:xfrm>
            <a:off x="4745325" y="2192175"/>
            <a:ext cx="2630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2. Run our own 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52"/>
          <p:cNvSpPr txBox="1"/>
          <p:nvPr/>
        </p:nvSpPr>
        <p:spPr>
          <a:xfrm>
            <a:off x="1178725" y="25689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Google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0" name="Google Shape;760;p52"/>
          <p:cNvSpPr txBox="1"/>
          <p:nvPr/>
        </p:nvSpPr>
        <p:spPr>
          <a:xfrm>
            <a:off x="1178725" y="28458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52"/>
          <p:cNvSpPr txBox="1"/>
          <p:nvPr/>
        </p:nvSpPr>
        <p:spPr>
          <a:xfrm>
            <a:off x="1178725" y="31152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p52"/>
          <p:cNvSpPr txBox="1"/>
          <p:nvPr/>
        </p:nvSpPr>
        <p:spPr>
          <a:xfrm>
            <a:off x="1178725" y="34005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Okta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3" name="Google Shape;763;p52"/>
          <p:cNvSpPr txBox="1"/>
          <p:nvPr/>
        </p:nvSpPr>
        <p:spPr>
          <a:xfrm>
            <a:off x="1178725" y="36614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PayPal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4" name="Google Shape;764;p52"/>
          <p:cNvSpPr txBox="1"/>
          <p:nvPr/>
        </p:nvSpPr>
        <p:spPr>
          <a:xfrm>
            <a:off x="1178725" y="39451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SalesForce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5" name="Google Shape;765;p52"/>
          <p:cNvSpPr txBox="1"/>
          <p:nvPr/>
        </p:nvSpPr>
        <p:spPr>
          <a:xfrm>
            <a:off x="1178725" y="423213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PhantAuth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6" name="Google Shape;766;p52"/>
          <p:cNvSpPr txBox="1"/>
          <p:nvPr/>
        </p:nvSpPr>
        <p:spPr>
          <a:xfrm>
            <a:off x="1178725" y="44896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Github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7" name="Google Shape;767;p52"/>
          <p:cNvSpPr txBox="1"/>
          <p:nvPr/>
        </p:nvSpPr>
        <p:spPr>
          <a:xfrm>
            <a:off x="4857525" y="25461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52"/>
          <p:cNvSpPr txBox="1"/>
          <p:nvPr/>
        </p:nvSpPr>
        <p:spPr>
          <a:xfrm>
            <a:off x="4857525" y="28057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52"/>
          <p:cNvSpPr txBox="1"/>
          <p:nvPr/>
        </p:nvSpPr>
        <p:spPr>
          <a:xfrm>
            <a:off x="4857525" y="3115225"/>
            <a:ext cx="42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CloudFoundry User Account and Authentication 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52"/>
          <p:cNvSpPr txBox="1"/>
          <p:nvPr/>
        </p:nvSpPr>
        <p:spPr>
          <a:xfrm>
            <a:off x="4857525" y="3419275"/>
            <a:ext cx="30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Tremolo Security's OpenUnison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78" name="Google Shape;778;p53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79" name="Google Shape;779;p5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53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81" name="Google Shape;781;p53"/>
          <p:cNvCxnSpPr>
            <a:stCxn id="782" idx="2"/>
          </p:cNvCxnSpPr>
          <p:nvPr/>
        </p:nvCxnSpPr>
        <p:spPr>
          <a:xfrm>
            <a:off x="4572000" y="20072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53"/>
          <p:cNvSpPr txBox="1"/>
          <p:nvPr/>
        </p:nvSpPr>
        <p:spPr>
          <a:xfrm>
            <a:off x="1454125" y="1653225"/>
            <a:ext cx="941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53"/>
          <p:cNvSpPr txBox="1"/>
          <p:nvPr/>
        </p:nvSpPr>
        <p:spPr>
          <a:xfrm>
            <a:off x="6551700" y="1653225"/>
            <a:ext cx="677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5" name="Google Shape;785;p53"/>
          <p:cNvSpPr txBox="1"/>
          <p:nvPr/>
        </p:nvSpPr>
        <p:spPr>
          <a:xfrm>
            <a:off x="4995300" y="21474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Simple and easy to set up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p53"/>
          <p:cNvSpPr txBox="1"/>
          <p:nvPr/>
        </p:nvSpPr>
        <p:spPr>
          <a:xfrm>
            <a:off x="547650" y="2147475"/>
            <a:ext cx="39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Complex to operate since it needs standalone database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p53"/>
          <p:cNvSpPr txBox="1"/>
          <p:nvPr/>
        </p:nvSpPr>
        <p:spPr>
          <a:xfrm>
            <a:off x="547650" y="27285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8" name="Google Shape;788;p53"/>
          <p:cNvSpPr txBox="1"/>
          <p:nvPr/>
        </p:nvSpPr>
        <p:spPr>
          <a:xfrm>
            <a:off x="4995300" y="27285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89" name="Google Shape;7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00" y="27285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00" y="27285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75" y="3353149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577" y="3413414"/>
            <a:ext cx="713975" cy="4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3"/>
          <p:cNvSpPr/>
          <p:nvPr/>
        </p:nvSpPr>
        <p:spPr>
          <a:xfrm>
            <a:off x="5358325" y="3992775"/>
            <a:ext cx="642000" cy="6408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4" name="Google Shape;794;p53"/>
          <p:cNvCxnSpPr>
            <a:stCxn id="793" idx="1"/>
          </p:cNvCxnSpPr>
          <p:nvPr/>
        </p:nvCxnSpPr>
        <p:spPr>
          <a:xfrm rot="10800000">
            <a:off x="5339844" y="3826218"/>
            <a:ext cx="1125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53"/>
          <p:cNvCxnSpPr>
            <a:stCxn id="793" idx="7"/>
            <a:endCxn id="792" idx="2"/>
          </p:cNvCxnSpPr>
          <p:nvPr/>
        </p:nvCxnSpPr>
        <p:spPr>
          <a:xfrm flipH="1" rot="10800000">
            <a:off x="5906306" y="3857118"/>
            <a:ext cx="93300" cy="2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53"/>
          <p:cNvSpPr/>
          <p:nvPr/>
        </p:nvSpPr>
        <p:spPr>
          <a:xfrm>
            <a:off x="8212750" y="3650975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3"/>
          <p:cNvSpPr/>
          <p:nvPr/>
        </p:nvSpPr>
        <p:spPr>
          <a:xfrm>
            <a:off x="8275975" y="4290600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3"/>
          <p:cNvSpPr/>
          <p:nvPr/>
        </p:nvSpPr>
        <p:spPr>
          <a:xfrm>
            <a:off x="6285975" y="3574425"/>
            <a:ext cx="265800" cy="95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9" name="Google Shape;799;p53"/>
          <p:cNvCxnSpPr/>
          <p:nvPr/>
        </p:nvCxnSpPr>
        <p:spPr>
          <a:xfrm flipH="1" rot="10800000">
            <a:off x="6666650" y="3964625"/>
            <a:ext cx="1416000" cy="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53"/>
          <p:cNvCxnSpPr/>
          <p:nvPr/>
        </p:nvCxnSpPr>
        <p:spPr>
          <a:xfrm flipH="1">
            <a:off x="6658988" y="4374338"/>
            <a:ext cx="1431300" cy="15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53"/>
          <p:cNvSpPr txBox="1"/>
          <p:nvPr/>
        </p:nvSpPr>
        <p:spPr>
          <a:xfrm>
            <a:off x="6750961" y="3996375"/>
            <a:ext cx="124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OIDC interface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2" name="Google Shape;802;p53"/>
          <p:cNvSpPr txBox="1"/>
          <p:nvPr/>
        </p:nvSpPr>
        <p:spPr>
          <a:xfrm>
            <a:off x="6792463" y="3574425"/>
            <a:ext cx="1179600" cy="143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3" name="Google Shape;803;p53"/>
          <p:cNvSpPr/>
          <p:nvPr/>
        </p:nvSpPr>
        <p:spPr>
          <a:xfrm>
            <a:off x="684650" y="3636475"/>
            <a:ext cx="976200" cy="9561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Existing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4" name="Google Shape;80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0350" y="3579759"/>
            <a:ext cx="379706" cy="3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3"/>
          <p:cNvSpPr/>
          <p:nvPr/>
        </p:nvSpPr>
        <p:spPr>
          <a:xfrm>
            <a:off x="1936475" y="3895900"/>
            <a:ext cx="265800" cy="2295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8700" y="3650975"/>
            <a:ext cx="881774" cy="88177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3"/>
          <p:cNvSpPr/>
          <p:nvPr/>
        </p:nvSpPr>
        <p:spPr>
          <a:xfrm>
            <a:off x="3308925" y="3977113"/>
            <a:ext cx="315900" cy="2295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/>
        </p:nvSpPr>
        <p:spPr>
          <a:xfrm>
            <a:off x="3683275" y="3914863"/>
            <a:ext cx="11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4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816" name="Google Shape;816;p54"/>
          <p:cNvSpPr txBox="1"/>
          <p:nvPr>
            <p:ph type="title"/>
          </p:nvPr>
        </p:nvSpPr>
        <p:spPr>
          <a:xfrm>
            <a:off x="1248250" y="622600"/>
            <a:ext cx="77949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Comparison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17" name="Google Shape;817;p5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54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54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20" name="Google Shape;820;p54"/>
          <p:cNvGraphicFramePr/>
          <p:nvPr/>
        </p:nvGraphicFramePr>
        <p:xfrm>
          <a:off x="411350" y="140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{755031D6-A345-4723-8D00-5A986C700081}</a:tableStyleId>
              </a:tblPr>
              <a:tblGrid>
                <a:gridCol w="914750"/>
                <a:gridCol w="1149750"/>
                <a:gridCol w="1839400"/>
                <a:gridCol w="1301300"/>
                <a:gridCol w="1301300"/>
                <a:gridCol w="18848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Kerberos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Lightweight Directory Access Protocol | LDAP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OAuth2.0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7323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Security Assertion Markup Language | SAML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OIDC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10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Function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ids in network authentication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for determining any individuals, organizations, and other devices during a network regardless of being on public or corporate internet. 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practiced as Directories-as-a-Service and is the grounds for Microsoft building Activity Directory. 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Authorization framework that grants limited access to the user on its account through an HTTP service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XML-based authentication data format which provides authorization between identity provider(Google, AWS, Microsoft Active Directory or Azure) and service provider(Salesforce and other CRM solutions).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Authentication protocol</a:t>
                      </a:r>
                      <a:r>
                        <a:rPr b="1"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that has API-centered architecture that uses JSON tokens (ID token) and is currently supported by many popular web services, including Google, Paypal, Microsoft and Amazon.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Pros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Supports many OS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Authentication key is shared much efficiently than public sharing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A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utomated protocol which makes it modernize easily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 Supports existing technologies and allows multiple directories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Simple protocol and is easy to implement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Provides server-side authorization of code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Reduced the administrative costs for the end-users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Provides SSO for authenticating across service providers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Fast and easy implementation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Lightweight and more performance-friendly than SAML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Provides a frictionless user experience for mobile and single-page web applications.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Cons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Used only to authenticate clients and services used by them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Vulnerable  to soft or weak passwords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Directory servers are required to be LDAP obedient for deployment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No 2FA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Not scalable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Vulnerable to manage different sets of code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D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ependent on the identity provide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Still new and evolving and lacks some high-security features that are needed by certain sectors, such as the banking industry.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828" name="Google Shape;828;p55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Demos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29" name="Google Shape;829;p5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55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1" name="Google Shape;8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49" y="1688525"/>
            <a:ext cx="4601300" cy="2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esources</a:t>
            </a:r>
            <a:endParaRPr/>
          </a:p>
        </p:txBody>
      </p:sp>
      <p:sp>
        <p:nvSpPr>
          <p:cNvPr id="837" name="Google Shape;837;p56"/>
          <p:cNvSpPr txBox="1"/>
          <p:nvPr>
            <p:ph idx="4294967295" type="body"/>
          </p:nvPr>
        </p:nvSpPr>
        <p:spPr>
          <a:xfrm>
            <a:off x="720000" y="1090375"/>
            <a:ext cx="7717500" cy="290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https://kubernetes.io/docs/reference/access-authn-authz/authentication/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https://www.tremolosecurity.com/post/kubernetes-dont-use-certificates-for-authentication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https://cloudinfrastructureservices.co.uk/oauth2-vs-openid-whats-the-difference/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https://sysdig.com/learn-cloud-native/kubernetes-security/kubernetes-rbac/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https://www.geeksforgeeks.org/types-of-authentication-protocols/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https://www.strongdm.com/blog/oidc-vs-saml#:~:text=OIDC%3A%20What's%20the%20Difference%3F,to%20obtain%20the%20security%20token</a:t>
            </a:r>
            <a:r>
              <a:rPr lang="en" sz="1100"/>
              <a:t>.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https://www.varonis.com/blog/what-is-oauth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https://dinika-15.medium.com/identity-federation-a-brief-introduction-f2f823f8795a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https://en.wikipedia.org/wiki/Identity_provider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https://metal-k8s.readthedocs.io/en/latest/developer/architecture/authentication.html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https://medium.com/@sct10876/keycloak-vs-dex-71f7fab29919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6"/>
          <p:cNvSpPr/>
          <p:nvPr/>
        </p:nvSpPr>
        <p:spPr>
          <a:xfrm>
            <a:off x="7475850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6"/>
          <p:cNvSpPr/>
          <p:nvPr/>
        </p:nvSpPr>
        <p:spPr>
          <a:xfrm>
            <a:off x="6615650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7"/>
          <p:cNvSpPr/>
          <p:nvPr/>
        </p:nvSpPr>
        <p:spPr>
          <a:xfrm>
            <a:off x="5832350" y="862525"/>
            <a:ext cx="1745127" cy="2895619"/>
          </a:xfrm>
          <a:custGeom>
            <a:rect b="b" l="l" r="r" t="t"/>
            <a:pathLst>
              <a:path extrusionOk="0" h="35022" w="17513">
                <a:moveTo>
                  <a:pt x="13937" y="1"/>
                </a:moveTo>
                <a:lnTo>
                  <a:pt x="3573" y="1"/>
                </a:lnTo>
                <a:cubicBezTo>
                  <a:pt x="1609" y="1"/>
                  <a:pt x="1" y="1607"/>
                  <a:pt x="1" y="3573"/>
                </a:cubicBezTo>
                <a:lnTo>
                  <a:pt x="1" y="31446"/>
                </a:lnTo>
                <a:cubicBezTo>
                  <a:pt x="1" y="33413"/>
                  <a:pt x="1609" y="35021"/>
                  <a:pt x="3573" y="35021"/>
                </a:cubicBezTo>
                <a:lnTo>
                  <a:pt x="13937" y="35021"/>
                </a:lnTo>
                <a:cubicBezTo>
                  <a:pt x="15904" y="35021"/>
                  <a:pt x="17512" y="33413"/>
                  <a:pt x="17512" y="31446"/>
                </a:cubicBezTo>
                <a:lnTo>
                  <a:pt x="17512" y="3573"/>
                </a:lnTo>
                <a:cubicBezTo>
                  <a:pt x="17512" y="1607"/>
                  <a:pt x="15904" y="1"/>
                  <a:pt x="13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7"/>
          <p:cNvSpPr/>
          <p:nvPr/>
        </p:nvSpPr>
        <p:spPr>
          <a:xfrm>
            <a:off x="6454672" y="1169791"/>
            <a:ext cx="537247" cy="48385"/>
          </a:xfrm>
          <a:custGeom>
            <a:rect b="b" l="l" r="r" t="t"/>
            <a:pathLst>
              <a:path extrusionOk="0" h="666" w="7395">
                <a:moveTo>
                  <a:pt x="7062" y="665"/>
                </a:moveTo>
                <a:lnTo>
                  <a:pt x="333" y="665"/>
                </a:lnTo>
                <a:cubicBezTo>
                  <a:pt x="149" y="665"/>
                  <a:pt x="1" y="517"/>
                  <a:pt x="1" y="333"/>
                </a:cubicBezTo>
                <a:lnTo>
                  <a:pt x="1" y="333"/>
                </a:lnTo>
                <a:cubicBezTo>
                  <a:pt x="1" y="149"/>
                  <a:pt x="149" y="1"/>
                  <a:pt x="333" y="1"/>
                </a:cubicBezTo>
                <a:lnTo>
                  <a:pt x="7062" y="1"/>
                </a:lnTo>
                <a:cubicBezTo>
                  <a:pt x="7246" y="1"/>
                  <a:pt x="7394" y="149"/>
                  <a:pt x="7394" y="333"/>
                </a:cubicBezTo>
                <a:lnTo>
                  <a:pt x="7394" y="333"/>
                </a:lnTo>
                <a:cubicBezTo>
                  <a:pt x="7394" y="517"/>
                  <a:pt x="7244" y="665"/>
                  <a:pt x="7062" y="6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7"/>
          <p:cNvSpPr/>
          <p:nvPr/>
        </p:nvSpPr>
        <p:spPr>
          <a:xfrm>
            <a:off x="6597508" y="3467999"/>
            <a:ext cx="214826" cy="214681"/>
          </a:xfrm>
          <a:custGeom>
            <a:rect b="b" l="l" r="r" t="t"/>
            <a:pathLst>
              <a:path extrusionOk="0" h="2955" w="2957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7"/>
          <p:cNvSpPr txBox="1"/>
          <p:nvPr>
            <p:ph type="title"/>
          </p:nvPr>
        </p:nvSpPr>
        <p:spPr>
          <a:xfrm>
            <a:off x="1949025" y="1572175"/>
            <a:ext cx="328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of gesture</a:t>
            </a:r>
            <a:endParaRPr/>
          </a:p>
        </p:txBody>
      </p:sp>
      <p:sp>
        <p:nvSpPr>
          <p:cNvPr id="848" name="Google Shape;848;p57"/>
          <p:cNvSpPr txBox="1"/>
          <p:nvPr>
            <p:ph idx="1" type="subTitle"/>
          </p:nvPr>
        </p:nvSpPr>
        <p:spPr>
          <a:xfrm>
            <a:off x="1949025" y="2557925"/>
            <a:ext cx="28578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Thank you for your attention and patience</a:t>
            </a:r>
            <a:endParaRPr/>
          </a:p>
        </p:txBody>
      </p:sp>
      <p:cxnSp>
        <p:nvCxnSpPr>
          <p:cNvPr id="849" name="Google Shape;849;p57"/>
          <p:cNvCxnSpPr/>
          <p:nvPr/>
        </p:nvCxnSpPr>
        <p:spPr>
          <a:xfrm>
            <a:off x="2071500" y="2198650"/>
            <a:ext cx="8445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57"/>
          <p:cNvSpPr/>
          <p:nvPr/>
        </p:nvSpPr>
        <p:spPr>
          <a:xfrm>
            <a:off x="7872150" y="3566863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7"/>
          <p:cNvSpPr/>
          <p:nvPr/>
        </p:nvSpPr>
        <p:spPr>
          <a:xfrm>
            <a:off x="-777475" y="-14621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7"/>
          <p:cNvSpPr/>
          <p:nvPr/>
        </p:nvSpPr>
        <p:spPr>
          <a:xfrm>
            <a:off x="-308275" y="915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78039" y="1572173"/>
            <a:ext cx="1452224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3217950" y="1256625"/>
            <a:ext cx="4104600" cy="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3184325" y="517725"/>
            <a:ext cx="7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186825" y="2377050"/>
            <a:ext cx="781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Basic properties of underlying implementations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What are the principal point of differences between Traefik, HaProxy and Nginx?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1324525" y="3080050"/>
            <a:ext cx="753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   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Security in kubernetes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Analyse best modes to authenticate users accessing the cluster and its resources.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Compare their key differences based on scenarios.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5" name="Google Shape;285;p32"/>
          <p:cNvCxnSpPr/>
          <p:nvPr/>
        </p:nvCxnSpPr>
        <p:spPr>
          <a:xfrm>
            <a:off x="3378225" y="11430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</a:t>
            </a:r>
            <a:endParaRPr sz="3000"/>
          </a:p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292" name="Google Shape;292;p33"/>
          <p:cNvSpPr/>
          <p:nvPr/>
        </p:nvSpPr>
        <p:spPr>
          <a:xfrm>
            <a:off x="5334450" y="387332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-1607075" y="3956000"/>
            <a:ext cx="2267700" cy="2442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41825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3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3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25" y="440775"/>
            <a:ext cx="3631176" cy="36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/>
          <p:nvPr/>
        </p:nvSpPr>
        <p:spPr>
          <a:xfrm>
            <a:off x="5365663" y="12368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34"/>
          <p:cNvSpPr txBox="1"/>
          <p:nvPr>
            <p:ph idx="1" type="subTitle"/>
          </p:nvPr>
        </p:nvSpPr>
        <p:spPr>
          <a:xfrm>
            <a:off x="762000" y="1997298"/>
            <a:ext cx="76200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Object that allows access to the Kubernetes services from outside of the cluster. </a:t>
            </a:r>
            <a:endParaRPr sz="1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-527650" y="46389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10" name="Google Shape;310;p3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4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7573000" y="4323225"/>
            <a:ext cx="153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Continued …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744800" y="2480600"/>
            <a:ext cx="762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Controls how the external users should access the services running in a kubernetes cluster typically via HTTP/HTTPS through a single externally reachable IP address.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744800" y="3140100"/>
            <a:ext cx="752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Operates at the application layer of the network stack.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</a:t>
            </a:r>
            <a:r>
              <a:rPr lang="en" sz="3000"/>
              <a:t> </a:t>
            </a:r>
            <a:r>
              <a:rPr lang="en" sz="3000"/>
              <a:t>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Types 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-661800" y="46248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24" name="Google Shape;324;p35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5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2442975" y="2540925"/>
            <a:ext cx="1342200" cy="3540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Types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27" name="Google Shape;327;p35"/>
          <p:cNvCxnSpPr/>
          <p:nvPr/>
        </p:nvCxnSpPr>
        <p:spPr>
          <a:xfrm>
            <a:off x="3785175" y="2733375"/>
            <a:ext cx="555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5"/>
          <p:cNvSpPr/>
          <p:nvPr/>
        </p:nvSpPr>
        <p:spPr>
          <a:xfrm>
            <a:off x="4336838" y="1925275"/>
            <a:ext cx="56100" cy="1770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 txBox="1"/>
          <p:nvPr/>
        </p:nvSpPr>
        <p:spPr>
          <a:xfrm>
            <a:off x="4698675" y="1791775"/>
            <a:ext cx="19065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Cloud-based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4698675" y="3392825"/>
            <a:ext cx="1906500" cy="3540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 Open-source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Types </a:t>
            </a:r>
            <a:r>
              <a:rPr lang="en" sz="2400">
                <a:solidFill>
                  <a:schemeClr val="dk2"/>
                </a:solidFill>
              </a:rPr>
              <a:t>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-584500" y="45546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40" name="Google Shape;340;p36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36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2" name="Google Shape;342;p36"/>
          <p:cNvGraphicFramePr/>
          <p:nvPr/>
        </p:nvGraphicFramePr>
        <p:xfrm>
          <a:off x="952500" y="14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{755031D6-A345-4723-8D00-5A986C700081}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Ha-proxy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Build on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nginx/nginx plus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haproxy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Protocols supported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TCP/UDP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TCP+TLS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TCP+TLS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Traffic routing logic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 prefix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Preference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-611975" y="4638950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52" name="Google Shape;352;p37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7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425" y="2487413"/>
            <a:ext cx="541025" cy="5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/>
          <p:nvPr/>
        </p:nvSpPr>
        <p:spPr>
          <a:xfrm>
            <a:off x="5851000" y="2438263"/>
            <a:ext cx="2487450" cy="843200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Built-in Lets Encrypt and supports automatic certificate renewal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1396050" y="2487438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Automatically enables HTTP2 and is better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7" name="Google Shape;357;p37"/>
          <p:cNvCxnSpPr/>
          <p:nvPr/>
        </p:nvCxnSpPr>
        <p:spPr>
          <a:xfrm>
            <a:off x="4644600" y="22555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7"/>
          <p:cNvSpPr/>
          <p:nvPr/>
        </p:nvSpPr>
        <p:spPr>
          <a:xfrm>
            <a:off x="3623525" y="3351750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High performance and stability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3401927" y="1424263"/>
            <a:ext cx="2487450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Best TLS termination and header-based routing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0" name="Google Shape;360;p37"/>
          <p:cNvCxnSpPr/>
          <p:nvPr/>
        </p:nvCxnSpPr>
        <p:spPr>
          <a:xfrm>
            <a:off x="4644875" y="30987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7"/>
          <p:cNvCxnSpPr/>
          <p:nvPr/>
        </p:nvCxnSpPr>
        <p:spPr>
          <a:xfrm flipH="1" rot="10800000">
            <a:off x="3822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7"/>
          <p:cNvCxnSpPr/>
          <p:nvPr/>
        </p:nvCxnSpPr>
        <p:spPr>
          <a:xfrm flipH="1" rot="10800000">
            <a:off x="5190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68" name="Google Shape;368;p38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369" name="Google Shape;369;p38"/>
          <p:cNvSpPr/>
          <p:nvPr/>
        </p:nvSpPr>
        <p:spPr>
          <a:xfrm>
            <a:off x="5027625" y="411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-1607075" y="3991125"/>
            <a:ext cx="2450400" cy="2407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-154925" y="4421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38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8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100" y="666302"/>
            <a:ext cx="3810900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8"/>
          <p:cNvSpPr/>
          <p:nvPr/>
        </p:nvSpPr>
        <p:spPr>
          <a:xfrm>
            <a:off x="8955388" y="22818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